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805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61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10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4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20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75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0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613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44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56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56A1F-7890-294F-9846-C867A7EC23FF}" type="datetimeFigureOut">
              <a:rPr lang="en-US" smtClean="0"/>
              <a:t>2/12/14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3DB49-4FD2-584B-8260-801C95245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27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>
                <a:latin typeface="Arial"/>
                <a:cs typeface="Arial"/>
              </a:rPr>
              <a:t>Chapter 54</a:t>
            </a:r>
            <a:r>
              <a:rPr lang="en-US" sz="2400" u="sng" dirty="0" smtClean="0">
                <a:latin typeface="Arial"/>
                <a:cs typeface="Arial"/>
                <a:sym typeface="Wingdings"/>
              </a:rPr>
              <a:t> Community Ecology</a:t>
            </a:r>
            <a:endParaRPr lang="en-US" sz="2400" u="sng" dirty="0" smtClean="0">
              <a:latin typeface="Arial"/>
              <a:cs typeface="Arial"/>
            </a:endParaRPr>
          </a:p>
          <a:p>
            <a:r>
              <a:rPr lang="en-US" sz="2000" dirty="0" smtClean="0">
                <a:latin typeface="Arial"/>
                <a:cs typeface="Arial"/>
              </a:rPr>
              <a:t>I.  Levels of ecological organization</a:t>
            </a:r>
          </a:p>
          <a:p>
            <a:pPr>
              <a:tabLst>
                <a:tab pos="344488" algn="l"/>
                <a:tab pos="739775" algn="l"/>
              </a:tabLst>
            </a:pPr>
            <a:r>
              <a:rPr lang="en-US" sz="2000" dirty="0" smtClean="0">
                <a:latin typeface="Arial"/>
                <a:cs typeface="Arial"/>
              </a:rPr>
              <a:t>	A.  </a:t>
            </a:r>
            <a:r>
              <a:rPr lang="en-US" sz="2000" dirty="0" err="1" smtClean="0">
                <a:latin typeface="Arial"/>
                <a:cs typeface="Arial"/>
              </a:rPr>
              <a:t>Organisms</a:t>
            </a:r>
            <a:r>
              <a:rPr lang="en-US" sz="2000" dirty="0" err="1" smtClean="0">
                <a:latin typeface="Arial"/>
                <a:cs typeface="Arial"/>
                <a:sym typeface="Wingdings"/>
              </a:rPr>
              <a:t>PopulationCommunityEcosystem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(Biomes)Biosphere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3" name="Picture 2" descr="Level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9" y="1284941"/>
            <a:ext cx="6848534" cy="557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06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95288" algn="l"/>
                <a:tab pos="801688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B.  Trophic Levels</a:t>
            </a:r>
          </a:p>
          <a:p>
            <a:pPr>
              <a:tabLst>
                <a:tab pos="395288" algn="l"/>
                <a:tab pos="739775" algn="l"/>
              </a:tabLst>
            </a:pPr>
            <a:r>
              <a:rPr lang="en-US" sz="2000" dirty="0" smtClean="0">
                <a:latin typeface="Arial"/>
                <a:cs typeface="Arial"/>
              </a:rPr>
              <a:t>		1.  Shows the feeding relationships among organisms</a:t>
            </a:r>
          </a:p>
          <a:p>
            <a:pPr>
              <a:tabLst>
                <a:tab pos="395288" algn="l"/>
                <a:tab pos="739775" algn="l"/>
                <a:tab pos="1084263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2.  Food chains</a:t>
            </a:r>
          </a:p>
          <a:p>
            <a:pPr>
              <a:tabLst>
                <a:tab pos="395288" algn="l"/>
                <a:tab pos="739775" algn="l"/>
                <a:tab pos="1084263" algn="l"/>
                <a:tab pos="1430338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	a.  The pathway along which food energy is transferred from trophic 				level to trophic level, beginning with producers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3" name="Picture 2" descr="54_11FoodChains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658" y="1775374"/>
            <a:ext cx="3728898" cy="493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371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1688" algn="l"/>
              </a:tabLst>
            </a:pPr>
            <a:r>
              <a:rPr lang="en-US" sz="2000" dirty="0" smtClean="0">
                <a:latin typeface="Arial"/>
                <a:cs typeface="Arial"/>
              </a:rPr>
              <a:t>	3.  Food Webs</a:t>
            </a:r>
          </a:p>
          <a:p>
            <a:pPr>
              <a:tabLst>
                <a:tab pos="1146175" algn="l"/>
              </a:tabLst>
            </a:pPr>
            <a:r>
              <a:rPr lang="en-US" sz="2000" dirty="0" smtClean="0">
                <a:latin typeface="Arial"/>
                <a:cs typeface="Arial"/>
              </a:rPr>
              <a:t>	a.  Linked food chains</a:t>
            </a:r>
          </a:p>
          <a:p>
            <a:pPr>
              <a:tabLst>
                <a:tab pos="1146175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b.  Shows the relationship between food chains w/in an ecosystem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3" name="Picture 2" descr="37_09FoodWeb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868" y="1314824"/>
            <a:ext cx="4786610" cy="5402460"/>
          </a:xfrm>
          <a:prstGeom prst="rect">
            <a:avLst/>
          </a:prstGeom>
        </p:spPr>
      </p:pic>
      <p:pic>
        <p:nvPicPr>
          <p:cNvPr id="4" name="Picture 3" descr="54_12AntarcticFoodWeb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299" y="997652"/>
            <a:ext cx="3538903" cy="5713027"/>
          </a:xfrm>
          <a:prstGeom prst="rect">
            <a:avLst/>
          </a:prstGeom>
        </p:spPr>
      </p:pic>
      <p:pic>
        <p:nvPicPr>
          <p:cNvPr id="5" name="Picture 4" descr="54_11FoodChains-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93" y="1613647"/>
            <a:ext cx="3523713" cy="466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60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/>
                <a:cs typeface="Arial"/>
              </a:rPr>
              <a:t>II.  Ecological succession</a:t>
            </a:r>
          </a:p>
          <a:p>
            <a:pPr>
              <a:tabLst>
                <a:tab pos="403225" algn="l"/>
                <a:tab pos="747713" algn="l"/>
              </a:tabLst>
            </a:pPr>
            <a:r>
              <a:rPr lang="en-US" sz="2000" dirty="0" smtClean="0">
                <a:latin typeface="Arial"/>
                <a:cs typeface="Arial"/>
              </a:rPr>
              <a:t>	A.  The gradual colonization of an environment by species after a 					disturbance</a:t>
            </a:r>
          </a:p>
          <a:p>
            <a:pPr>
              <a:tabLst>
                <a:tab pos="403225" algn="l"/>
                <a:tab pos="747713" algn="l"/>
                <a:tab pos="1090613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1.  Primary succession</a:t>
            </a:r>
          </a:p>
          <a:p>
            <a:pPr>
              <a:tabLst>
                <a:tab pos="403225" algn="l"/>
                <a:tab pos="747713" algn="l"/>
                <a:tab pos="1090613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	a.  Succession in areas lacking soil</a:t>
            </a:r>
          </a:p>
          <a:p>
            <a:pPr>
              <a:tabLst>
                <a:tab pos="403225" algn="l"/>
                <a:tab pos="747713" algn="l"/>
                <a:tab pos="1090613" algn="l"/>
                <a:tab pos="1479550" algn="l"/>
              </a:tabLst>
            </a:pPr>
            <a:r>
              <a:rPr lang="en-US" sz="2000" dirty="0" smtClean="0">
                <a:latin typeface="Arial"/>
                <a:cs typeface="Arial"/>
              </a:rPr>
              <a:t>				1.  Volcanic disturbances, receding glacier</a:t>
            </a:r>
          </a:p>
          <a:p>
            <a:pPr>
              <a:tabLst>
                <a:tab pos="403225" algn="l"/>
                <a:tab pos="747713" algn="l"/>
                <a:tab pos="1090613" algn="l"/>
                <a:tab pos="1479550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	b.  Auto/heterotrophic prokaryotes</a:t>
            </a:r>
            <a:r>
              <a:rPr lang="en-US" sz="2000" dirty="0" smtClean="0">
                <a:latin typeface="Arial"/>
                <a:cs typeface="Arial"/>
                <a:sym typeface="Wingdings"/>
              </a:rPr>
              <a:t> Lichen/mosses grasses </a:t>
            </a:r>
            <a:endParaRPr lang="en-US" sz="2000" dirty="0">
              <a:latin typeface="Arial"/>
              <a:cs typeface="Arial"/>
              <a:sym typeface="Wingdings"/>
            </a:endParaRPr>
          </a:p>
          <a:p>
            <a:pPr>
              <a:tabLst>
                <a:tab pos="403225" algn="l"/>
                <a:tab pos="747713" algn="l"/>
                <a:tab pos="1090613" algn="l"/>
                <a:tab pos="1479550" algn="l"/>
              </a:tabLst>
            </a:pPr>
            <a:r>
              <a:rPr lang="en-US" sz="2000" dirty="0" smtClean="0">
                <a:latin typeface="Arial"/>
                <a:cs typeface="Arial"/>
                <a:sym typeface="Wingdings"/>
              </a:rPr>
              <a:t>				 shrubs Trees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4" name="Picture 3" descr="Glacier Lanscap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940" y="2554941"/>
            <a:ext cx="5737412" cy="4303059"/>
          </a:xfrm>
          <a:prstGeom prst="rect">
            <a:avLst/>
          </a:prstGeom>
        </p:spPr>
      </p:pic>
      <p:pic>
        <p:nvPicPr>
          <p:cNvPr id="6" name="Picture 5" descr="54_22aPioneerStage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54" y="2495115"/>
            <a:ext cx="2445124" cy="2198779"/>
          </a:xfrm>
          <a:prstGeom prst="rect">
            <a:avLst/>
          </a:prstGeom>
        </p:spPr>
      </p:pic>
      <p:pic>
        <p:nvPicPr>
          <p:cNvPr id="7" name="Picture 6" descr="54_22bDryasStage-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289" y="2495115"/>
            <a:ext cx="2718215" cy="2258209"/>
          </a:xfrm>
          <a:prstGeom prst="rect">
            <a:avLst/>
          </a:prstGeom>
        </p:spPr>
      </p:pic>
      <p:pic>
        <p:nvPicPr>
          <p:cNvPr id="8" name="Picture 7" descr="54_22cAlderStage-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675" y="4817958"/>
            <a:ext cx="2519829" cy="2040042"/>
          </a:xfrm>
          <a:prstGeom prst="rect">
            <a:avLst/>
          </a:prstGeom>
        </p:spPr>
      </p:pic>
      <p:pic>
        <p:nvPicPr>
          <p:cNvPr id="9" name="Picture 8" descr="54_22dSpruceStage-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43" y="4807152"/>
            <a:ext cx="2607235" cy="205084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3645647" y="3361765"/>
            <a:ext cx="1195294" cy="26894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-Turn Arrow 12"/>
          <p:cNvSpPr/>
          <p:nvPr/>
        </p:nvSpPr>
        <p:spPr>
          <a:xfrm rot="5400000">
            <a:off x="7186705" y="4407647"/>
            <a:ext cx="2258071" cy="640517"/>
          </a:xfrm>
          <a:prstGeom prst="utur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Left Arrow 13"/>
          <p:cNvSpPr/>
          <p:nvPr/>
        </p:nvSpPr>
        <p:spPr>
          <a:xfrm>
            <a:off x="3854824" y="5647765"/>
            <a:ext cx="1215465" cy="313764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77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948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7713" algn="l"/>
              </a:tabLst>
            </a:pPr>
            <a:r>
              <a:rPr lang="en-US" sz="2000" dirty="0" smtClean="0">
                <a:latin typeface="Arial"/>
                <a:cs typeface="Arial"/>
              </a:rPr>
              <a:t>	2.  Secondary succession</a:t>
            </a:r>
          </a:p>
          <a:p>
            <a:pPr>
              <a:tabLst>
                <a:tab pos="747713" algn="l"/>
                <a:tab pos="1090613" algn="l"/>
                <a:tab pos="1435100" algn="l"/>
              </a:tabLst>
            </a:pPr>
            <a:r>
              <a:rPr lang="en-US" sz="2000" dirty="0" smtClean="0">
                <a:latin typeface="Arial"/>
                <a:cs typeface="Arial"/>
              </a:rPr>
              <a:t>		a.  Succession in areas containing soil</a:t>
            </a:r>
          </a:p>
          <a:p>
            <a:pPr>
              <a:tabLst>
                <a:tab pos="747713" algn="l"/>
                <a:tab pos="1090613" algn="l"/>
                <a:tab pos="1435100" algn="l"/>
              </a:tabLst>
            </a:pPr>
            <a:r>
              <a:rPr lang="en-US" sz="2000" dirty="0">
                <a:latin typeface="Arial"/>
                <a:cs typeface="Arial"/>
              </a:rPr>
              <a:t>	</a:t>
            </a:r>
            <a:r>
              <a:rPr lang="en-US" sz="2000" dirty="0" smtClean="0">
                <a:latin typeface="Arial"/>
                <a:cs typeface="Arial"/>
              </a:rPr>
              <a:t>		1.  Forest fires, deforestation/clear-cutting</a:t>
            </a:r>
            <a:endParaRPr lang="en-US" sz="2000" dirty="0">
              <a:latin typeface="Arial"/>
              <a:cs typeface="Arial"/>
            </a:endParaRPr>
          </a:p>
        </p:txBody>
      </p:sp>
      <p:pic>
        <p:nvPicPr>
          <p:cNvPr id="3" name="Picture 2" descr="Yellowston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763" y="1181100"/>
            <a:ext cx="6264486" cy="552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23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15</Words>
  <Application>Microsoft Macintosh PowerPoint</Application>
  <PresentationFormat>On-screen Show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</cp:revision>
  <dcterms:created xsi:type="dcterms:W3CDTF">2014-02-12T14:06:33Z</dcterms:created>
  <dcterms:modified xsi:type="dcterms:W3CDTF">2014-02-12T14:13:16Z</dcterms:modified>
</cp:coreProperties>
</file>